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6" r:id="rId1"/>
  </p:sldMasterIdLst>
  <p:notesMasterIdLst>
    <p:notesMasterId r:id="rId10"/>
  </p:notesMasterIdLst>
  <p:sldIdLst>
    <p:sldId id="256" r:id="rId2"/>
    <p:sldId id="279" r:id="rId3"/>
    <p:sldId id="281" r:id="rId4"/>
    <p:sldId id="283" r:id="rId5"/>
    <p:sldId id="284" r:id="rId6"/>
    <p:sldId id="280" r:id="rId7"/>
    <p:sldId id="282"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7" autoAdjust="0"/>
    <p:restoredTop sz="94660"/>
  </p:normalViewPr>
  <p:slideViewPr>
    <p:cSldViewPr snapToGrid="0">
      <p:cViewPr varScale="1">
        <p:scale>
          <a:sx n="94" d="100"/>
          <a:sy n="94" d="100"/>
        </p:scale>
        <p:origin x="80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B6B7C0-1887-4C9C-B2C1-05560163B821}" type="datetimeFigureOut">
              <a:rPr lang="en-US" smtClean="0"/>
              <a:t>8/16/21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65F222-7982-45AF-BF0A-246F771A968C}" type="slidenum">
              <a:rPr lang="en-US" smtClean="0"/>
              <a:t>‹#›</a:t>
            </a:fld>
            <a:endParaRPr lang="en-US"/>
          </a:p>
        </p:txBody>
      </p:sp>
    </p:spTree>
    <p:extLst>
      <p:ext uri="{BB962C8B-B14F-4D97-AF65-F5344CB8AC3E}">
        <p14:creationId xmlns:p14="http://schemas.microsoft.com/office/powerpoint/2010/main" val="2077034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41CDC3-193E-4F45-9D67-98FB41C83F04}" type="datetime1">
              <a:rPr lang="en-AU" smtClean="0"/>
              <a:t>16/8/21</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8" name="Picture 7"/>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9074" y="5956300"/>
            <a:ext cx="1304925" cy="765175"/>
          </a:xfrm>
          <a:prstGeom prst="rect">
            <a:avLst/>
          </a:prstGeom>
          <a:noFill/>
          <a:ln>
            <a:noFill/>
          </a:ln>
        </p:spPr>
      </p:pic>
    </p:spTree>
    <p:extLst>
      <p:ext uri="{BB962C8B-B14F-4D97-AF65-F5344CB8AC3E}">
        <p14:creationId xmlns:p14="http://schemas.microsoft.com/office/powerpoint/2010/main" val="10922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3C47CE-981B-8048-9572-F32B879566E4}" type="datetime1">
              <a:rPr lang="en-AU" smtClean="0"/>
              <a:t>16/8/21</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7434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721C16-2CE5-F648-9BCE-FC9C7BAAD65D}" type="datetime1">
              <a:rPr lang="en-AU" smtClean="0"/>
              <a:t>16/8/21</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9" name="Picture 8"/>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9074" y="5956300"/>
            <a:ext cx="1304925" cy="765175"/>
          </a:xfrm>
          <a:prstGeom prst="rect">
            <a:avLst/>
          </a:prstGeom>
          <a:noFill/>
          <a:ln>
            <a:noFill/>
          </a:ln>
        </p:spPr>
      </p:pic>
    </p:spTree>
    <p:extLst>
      <p:ext uri="{BB962C8B-B14F-4D97-AF65-F5344CB8AC3E}">
        <p14:creationId xmlns:p14="http://schemas.microsoft.com/office/powerpoint/2010/main" val="36004997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hart ">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3400" y="137263"/>
            <a:ext cx="11125200" cy="901815"/>
          </a:xfrm>
          <a:prstGeom prst="rect">
            <a:avLst/>
          </a:prstGeom>
        </p:spPr>
        <p:txBody>
          <a:bodyPr vert="horz" lIns="91440" tIns="45720" rIns="91440" bIns="45720" rtlCol="0" anchor="ctr">
            <a:normAutofit/>
          </a:bodyPr>
          <a:lstStyle>
            <a:lvl1pPr>
              <a:lnSpc>
                <a:spcPct val="100000"/>
              </a:lnSpc>
              <a:defRPr/>
            </a:lvl1pPr>
          </a:lstStyle>
          <a:p>
            <a:r>
              <a:rPr lang="en-US"/>
              <a:t>Click to edit Master title style</a:t>
            </a:r>
            <a:endParaRPr lang="en-US" dirty="0"/>
          </a:p>
        </p:txBody>
      </p:sp>
      <p:sp>
        <p:nvSpPr>
          <p:cNvPr id="4" name="Chart Placeholder 3"/>
          <p:cNvSpPr>
            <a:spLocks noGrp="1"/>
          </p:cNvSpPr>
          <p:nvPr>
            <p:ph type="chart" sz="quarter" idx="10"/>
          </p:nvPr>
        </p:nvSpPr>
        <p:spPr>
          <a:xfrm>
            <a:off x="533400" y="1866900"/>
            <a:ext cx="11125200" cy="4267200"/>
          </a:xfrm>
          <a:prstGeom prst="rect">
            <a:avLst/>
          </a:prstGeom>
        </p:spPr>
        <p:txBody>
          <a:bodyPr/>
          <a:lstStyle/>
          <a:p>
            <a:r>
              <a:rPr lang="en-US"/>
              <a:t>Click icon to add chart</a:t>
            </a:r>
          </a:p>
        </p:txBody>
      </p:sp>
      <p:pic>
        <p:nvPicPr>
          <p:cNvPr id="5" name="Picture 4"/>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9074" y="5956300"/>
            <a:ext cx="1304925" cy="765175"/>
          </a:xfrm>
          <a:prstGeom prst="rect">
            <a:avLst/>
          </a:prstGeom>
          <a:noFill/>
          <a:ln>
            <a:noFill/>
          </a:ln>
        </p:spPr>
      </p:pic>
    </p:spTree>
    <p:extLst>
      <p:ext uri="{BB962C8B-B14F-4D97-AF65-F5344CB8AC3E}">
        <p14:creationId xmlns:p14="http://schemas.microsoft.com/office/powerpoint/2010/main" val="1237720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89AFE6-B045-C248-A586-EFAB949DE1BB}" type="datetime1">
              <a:rPr lang="en-AU" smtClean="0"/>
              <a:t>16/8/21</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8" name="Picture 7"/>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4800" y="5884069"/>
            <a:ext cx="1304925" cy="765175"/>
          </a:xfrm>
          <a:prstGeom prst="rect">
            <a:avLst/>
          </a:prstGeom>
          <a:noFill/>
          <a:ln>
            <a:noFill/>
          </a:ln>
        </p:spPr>
      </p:pic>
    </p:spTree>
    <p:extLst>
      <p:ext uri="{BB962C8B-B14F-4D97-AF65-F5344CB8AC3E}">
        <p14:creationId xmlns:p14="http://schemas.microsoft.com/office/powerpoint/2010/main" val="451820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62A282-4CA0-E54F-B525-579FC79D3C76}" type="datetime1">
              <a:rPr lang="en-AU" smtClean="0"/>
              <a:t>16/8/21</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pic>
        <p:nvPicPr>
          <p:cNvPr id="9" name="Picture 8"/>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9074" y="5956300"/>
            <a:ext cx="1304925" cy="765175"/>
          </a:xfrm>
          <a:prstGeom prst="rect">
            <a:avLst/>
          </a:prstGeom>
          <a:noFill/>
          <a:ln>
            <a:noFill/>
          </a:ln>
        </p:spPr>
      </p:pic>
    </p:spTree>
    <p:extLst>
      <p:ext uri="{BB962C8B-B14F-4D97-AF65-F5344CB8AC3E}">
        <p14:creationId xmlns:p14="http://schemas.microsoft.com/office/powerpoint/2010/main" val="805373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795B87-6B86-6141-A11D-45D21CAF42BF}" type="datetime1">
              <a:rPr lang="en-AU" smtClean="0"/>
              <a:t>16/8/21</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0" name="Picture 9"/>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9074" y="5956300"/>
            <a:ext cx="1304925" cy="765175"/>
          </a:xfrm>
          <a:prstGeom prst="rect">
            <a:avLst/>
          </a:prstGeom>
          <a:noFill/>
          <a:ln>
            <a:noFill/>
          </a:ln>
        </p:spPr>
      </p:pic>
    </p:spTree>
    <p:extLst>
      <p:ext uri="{BB962C8B-B14F-4D97-AF65-F5344CB8AC3E}">
        <p14:creationId xmlns:p14="http://schemas.microsoft.com/office/powerpoint/2010/main" val="1593131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C8BAFB4-1C67-7242-91F7-8135460EE4C8}" type="datetime1">
              <a:rPr lang="en-AU" smtClean="0"/>
              <a:t>16/8/21</a:t>
            </a:fld>
            <a:endParaRPr lang="en-US"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pic>
        <p:nvPicPr>
          <p:cNvPr id="10" name="Picture 9"/>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9074" y="5956300"/>
            <a:ext cx="1304925" cy="765175"/>
          </a:xfrm>
          <a:prstGeom prst="rect">
            <a:avLst/>
          </a:prstGeom>
          <a:noFill/>
          <a:ln>
            <a:noFill/>
          </a:ln>
        </p:spPr>
      </p:pic>
    </p:spTree>
    <p:extLst>
      <p:ext uri="{BB962C8B-B14F-4D97-AF65-F5344CB8AC3E}">
        <p14:creationId xmlns:p14="http://schemas.microsoft.com/office/powerpoint/2010/main" val="74272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F30D64-7400-5F4A-9311-F1C3A28B205A}" type="datetime1">
              <a:rPr lang="en-AU" smtClean="0"/>
              <a:t>16/8/21</a:t>
            </a:fld>
            <a:endParaRPr lang="en-US"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pic>
        <p:nvPicPr>
          <p:cNvPr id="7" name="Picture 2" descr="DAYA MAXFLO SDN BHD">
            <a:extLst>
              <a:ext uri="{FF2B5EF4-FFF2-40B4-BE49-F238E27FC236}">
                <a16:creationId xmlns:a16="http://schemas.microsoft.com/office/drawing/2014/main" id="{722C2D97-0DA6-4F29-91F5-05BC99AF254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8200" y="6294457"/>
            <a:ext cx="1412312" cy="4889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0191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95D332-699A-A546-A748-28749BDC24AB}" type="datetime1">
              <a:rPr lang="en-AU" smtClean="0"/>
              <a:t>16/8/21</a:t>
            </a:fld>
            <a:endParaRPr lang="en-US" dirty="0"/>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5135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6E5F8D-0975-9949-A1C1-F66AB04890E7}" type="datetime1">
              <a:rPr lang="en-AU" smtClean="0"/>
              <a:t>16/8/21</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9467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0CFF28E-211E-214E-9D82-2695BD1ED801}" type="datetime1">
              <a:rPr lang="en-AU" smtClean="0"/>
              <a:t>16/8/21</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5085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749998"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D60A8-39EE-0141-BAE4-D7C94BD23519}" type="datetime1">
              <a:rPr lang="en-AU" smtClean="0"/>
              <a:pPr/>
              <a:t>16/8/21</a:t>
            </a:fld>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2561607"/>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AWT Consulting Services</a:t>
            </a:r>
          </a:p>
        </p:txBody>
      </p:sp>
      <p:sp>
        <p:nvSpPr>
          <p:cNvPr id="3" name="Date Placeholder 2">
            <a:extLst>
              <a:ext uri="{FF2B5EF4-FFF2-40B4-BE49-F238E27FC236}">
                <a16:creationId xmlns:a16="http://schemas.microsoft.com/office/drawing/2014/main" id="{44065E1E-9500-9B48-BFBC-46F84327A06D}"/>
              </a:ext>
            </a:extLst>
          </p:cNvPr>
          <p:cNvSpPr>
            <a:spLocks noGrp="1"/>
          </p:cNvSpPr>
          <p:nvPr>
            <p:ph type="dt" sz="half" idx="10"/>
          </p:nvPr>
        </p:nvSpPr>
        <p:spPr/>
        <p:txBody>
          <a:bodyPr/>
          <a:lstStyle/>
          <a:p>
            <a:fld id="{B8ABC80C-9B1A-B740-B8A0-85C2E260D235}" type="datetime1">
              <a:rPr lang="en-AU" smtClean="0"/>
              <a:t>16/8/21</a:t>
            </a:fld>
            <a:endParaRPr lang="en-US" dirty="0"/>
          </a:p>
        </p:txBody>
      </p:sp>
      <p:sp>
        <p:nvSpPr>
          <p:cNvPr id="4" name="Slide Number Placeholder 3">
            <a:extLst>
              <a:ext uri="{FF2B5EF4-FFF2-40B4-BE49-F238E27FC236}">
                <a16:creationId xmlns:a16="http://schemas.microsoft.com/office/drawing/2014/main" id="{18E5CBAD-188F-1C44-8522-538D288797EE}"/>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051733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Consulting Services</a:t>
            </a:r>
          </a:p>
        </p:txBody>
      </p:sp>
      <p:sp>
        <p:nvSpPr>
          <p:cNvPr id="3" name="Content Placeholder 2"/>
          <p:cNvSpPr>
            <a:spLocks noGrp="1"/>
          </p:cNvSpPr>
          <p:nvPr>
            <p:ph idx="1"/>
          </p:nvPr>
        </p:nvSpPr>
        <p:spPr>
          <a:xfrm>
            <a:off x="941696" y="1523857"/>
            <a:ext cx="10412104" cy="4351338"/>
          </a:xfrm>
        </p:spPr>
        <p:txBody>
          <a:bodyPr/>
          <a:lstStyle/>
          <a:p>
            <a:pPr marL="0" indent="0">
              <a:buNone/>
            </a:pPr>
            <a:r>
              <a:rPr lang="en-US" dirty="0"/>
              <a:t>Subsurface Exploration and Production (E&amp;P) Studies</a:t>
            </a:r>
          </a:p>
          <a:p>
            <a:r>
              <a:rPr lang="en-US" dirty="0"/>
              <a:t>Integrated Geomechanical Studies</a:t>
            </a:r>
          </a:p>
          <a:p>
            <a:pPr lvl="1">
              <a:buFont typeface="Wingdings" pitchFamily="2" charset="2"/>
              <a:buChar char="§"/>
            </a:pPr>
            <a:r>
              <a:rPr lang="en-US" dirty="0"/>
              <a:t>1D well centric Geomechanical modelling</a:t>
            </a:r>
          </a:p>
          <a:p>
            <a:pPr lvl="1">
              <a:buFont typeface="Wingdings" pitchFamily="2" charset="2"/>
              <a:buChar char="§"/>
            </a:pPr>
            <a:r>
              <a:rPr lang="en-US" dirty="0"/>
              <a:t>3D static Geomechanical modelling</a:t>
            </a:r>
          </a:p>
          <a:p>
            <a:pPr lvl="1">
              <a:buFont typeface="Wingdings" pitchFamily="2" charset="2"/>
              <a:buChar char="§"/>
            </a:pPr>
            <a:r>
              <a:rPr lang="en-US" dirty="0"/>
              <a:t>Coupled 3D Geomechanics and dynamic reservoir modelling</a:t>
            </a:r>
          </a:p>
          <a:p>
            <a:pPr lvl="1">
              <a:buFont typeface="Wingdings" pitchFamily="2" charset="2"/>
              <a:buChar char="§"/>
            </a:pPr>
            <a:r>
              <a:rPr lang="en-GB" dirty="0"/>
              <a:t>Drilling applications (wellbore stability, well integrity and well control)</a:t>
            </a:r>
          </a:p>
          <a:p>
            <a:pPr lvl="1">
              <a:buFont typeface="Wingdings" pitchFamily="2" charset="2"/>
              <a:buChar char="§"/>
            </a:pPr>
            <a:r>
              <a:rPr lang="en-GB" dirty="0"/>
              <a:t>Well Completion and production applications (sand production assessment, hydraulic fracturing optimisation, sweet spot identification, etc.)</a:t>
            </a:r>
          </a:p>
          <a:p>
            <a:r>
              <a:rPr lang="en-GB" dirty="0"/>
              <a:t>Geoscience Services – Wireline &amp; LWD</a:t>
            </a:r>
            <a:endParaRPr lang="en-US" dirty="0"/>
          </a:p>
          <a:p>
            <a:endParaRPr lang="en-US" dirty="0"/>
          </a:p>
        </p:txBody>
      </p:sp>
      <p:sp>
        <p:nvSpPr>
          <p:cNvPr id="4" name="Date Placeholder 3">
            <a:extLst>
              <a:ext uri="{FF2B5EF4-FFF2-40B4-BE49-F238E27FC236}">
                <a16:creationId xmlns:a16="http://schemas.microsoft.com/office/drawing/2014/main" id="{AA3ACBAD-5781-D84D-BB32-C868926DAB71}"/>
              </a:ext>
            </a:extLst>
          </p:cNvPr>
          <p:cNvSpPr>
            <a:spLocks noGrp="1"/>
          </p:cNvSpPr>
          <p:nvPr>
            <p:ph type="dt" sz="half" idx="10"/>
          </p:nvPr>
        </p:nvSpPr>
        <p:spPr/>
        <p:txBody>
          <a:bodyPr/>
          <a:lstStyle/>
          <a:p>
            <a:fld id="{B9249842-0FBF-4843-B050-E31AFFB65EE3}" type="datetime1">
              <a:rPr lang="en-AU" smtClean="0"/>
              <a:t>16/8/21</a:t>
            </a:fld>
            <a:endParaRPr lang="en-US" dirty="0"/>
          </a:p>
        </p:txBody>
      </p:sp>
      <p:sp>
        <p:nvSpPr>
          <p:cNvPr id="5" name="Slide Number Placeholder 4">
            <a:extLst>
              <a:ext uri="{FF2B5EF4-FFF2-40B4-BE49-F238E27FC236}">
                <a16:creationId xmlns:a16="http://schemas.microsoft.com/office/drawing/2014/main" id="{7A325F70-6360-D543-9B40-463CF1E3F9F9}"/>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82190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568"/>
            <a:ext cx="10515600" cy="1325563"/>
          </a:xfrm>
        </p:spPr>
        <p:txBody>
          <a:bodyPr>
            <a:normAutofit/>
          </a:bodyPr>
          <a:lstStyle/>
          <a:p>
            <a:r>
              <a:rPr lang="en-US" dirty="0"/>
              <a:t>Geomechanics Studies</a:t>
            </a:r>
          </a:p>
        </p:txBody>
      </p:sp>
      <p:sp>
        <p:nvSpPr>
          <p:cNvPr id="3" name="Content Placeholder 2"/>
          <p:cNvSpPr>
            <a:spLocks noGrp="1"/>
          </p:cNvSpPr>
          <p:nvPr>
            <p:ph idx="1"/>
          </p:nvPr>
        </p:nvSpPr>
        <p:spPr>
          <a:xfrm>
            <a:off x="436728" y="1284907"/>
            <a:ext cx="10917072" cy="5071443"/>
          </a:xfrm>
        </p:spPr>
        <p:txBody>
          <a:bodyPr>
            <a:normAutofit fontScale="92500" lnSpcReduction="20000"/>
          </a:bodyPr>
          <a:lstStyle/>
          <a:p>
            <a:pPr lvl="1"/>
            <a:r>
              <a:rPr lang="en-US" dirty="0"/>
              <a:t>Build 1D well centric and 3D static Geomechanics models for exploration and production fields</a:t>
            </a:r>
          </a:p>
          <a:p>
            <a:pPr lvl="2">
              <a:buFont typeface="Wingdings" pitchFamily="2" charset="2"/>
              <a:buChar char="§"/>
            </a:pPr>
            <a:r>
              <a:rPr lang="en-US" dirty="0"/>
              <a:t>Laboratory rock mechanics tests supervision, lab testing results QC and interpretation</a:t>
            </a:r>
          </a:p>
          <a:p>
            <a:pPr lvl="2">
              <a:buFont typeface="Wingdings" pitchFamily="2" charset="2"/>
              <a:buChar char="§"/>
            </a:pPr>
            <a:r>
              <a:rPr lang="en-US" dirty="0"/>
              <a:t>Characterizing rock mechanical properties, pore pressure, in situ stresses azimuth and magnitude</a:t>
            </a:r>
          </a:p>
          <a:p>
            <a:pPr lvl="2">
              <a:buFont typeface="Wingdings" pitchFamily="2" charset="2"/>
              <a:buChar char="§"/>
            </a:pPr>
            <a:r>
              <a:rPr lang="en-US" dirty="0"/>
              <a:t>Wellbore stability analysis for planned wells – Overpressure formations, HPHT wells, Deepwater prospects, Extended reach horizontal wells, infill high angle wells, depleted reservoirs, etc.</a:t>
            </a:r>
          </a:p>
          <a:p>
            <a:pPr lvl="2">
              <a:buFont typeface="Wingdings" pitchFamily="2" charset="2"/>
              <a:buChar char="§"/>
            </a:pPr>
            <a:r>
              <a:rPr lang="en-US" dirty="0"/>
              <a:t>Weak bedding plane failure analysis – anisotropic formations (e.g. laminated shales) </a:t>
            </a:r>
          </a:p>
          <a:p>
            <a:pPr lvl="2">
              <a:buFont typeface="Wingdings" pitchFamily="2" charset="2"/>
              <a:buChar char="§"/>
            </a:pPr>
            <a:r>
              <a:rPr lang="en-US" dirty="0"/>
              <a:t>1D Fault stability and reactivation analysis – drilling risk analysis in faulted and fractured zones</a:t>
            </a:r>
          </a:p>
          <a:p>
            <a:pPr marL="914400" lvl="2" indent="0">
              <a:buNone/>
            </a:pPr>
            <a:endParaRPr lang="en-US" dirty="0"/>
          </a:p>
          <a:p>
            <a:pPr lvl="1"/>
            <a:r>
              <a:rPr lang="en-US" dirty="0"/>
              <a:t>Coupled 3D Geomechanical and dynamic reservoir modelling – finite element numerical simulation</a:t>
            </a:r>
          </a:p>
          <a:p>
            <a:pPr lvl="2">
              <a:buFont typeface="Wingdings" pitchFamily="2" charset="2"/>
              <a:buChar char="§"/>
            </a:pPr>
            <a:r>
              <a:rPr lang="en-US" sz="2100" dirty="0"/>
              <a:t>Estimate surface subsidence and reservoir compaction</a:t>
            </a:r>
          </a:p>
          <a:p>
            <a:pPr lvl="2">
              <a:buFont typeface="Wingdings" pitchFamily="2" charset="2"/>
              <a:buChar char="§"/>
            </a:pPr>
            <a:r>
              <a:rPr lang="en-US" sz="2100" dirty="0"/>
              <a:t>Long term well integrity analysis – injection wells, CCUS applications, geothermal wells</a:t>
            </a:r>
          </a:p>
          <a:p>
            <a:pPr lvl="2">
              <a:buFont typeface="Wingdings" pitchFamily="2" charset="2"/>
              <a:buChar char="§"/>
            </a:pPr>
            <a:r>
              <a:rPr lang="en-US" sz="2100" dirty="0"/>
              <a:t>Sweet spot identification -  fracture aperture and permeability estimation, discrete fracture network modelling and fracture permeability mapping</a:t>
            </a:r>
          </a:p>
          <a:p>
            <a:pPr lvl="2">
              <a:buFont typeface="Wingdings" pitchFamily="2" charset="2"/>
              <a:buChar char="§"/>
            </a:pPr>
            <a:r>
              <a:rPr lang="en-US" sz="2100" dirty="0"/>
              <a:t>3D Fault stability and reactivation analysis (drilling in mature fields and geothermal projects)</a:t>
            </a:r>
          </a:p>
          <a:p>
            <a:pPr lvl="2">
              <a:buFont typeface="Wingdings" pitchFamily="2" charset="2"/>
              <a:buChar char="§"/>
            </a:pPr>
            <a:r>
              <a:rPr lang="en-US" sz="2100" dirty="0"/>
              <a:t>Well placement - reservoir navigation and horizontal well placement in non-uniform inhomogeneous reservoirs</a:t>
            </a:r>
          </a:p>
        </p:txBody>
      </p:sp>
      <p:sp>
        <p:nvSpPr>
          <p:cNvPr id="4" name="Date Placeholder 3">
            <a:extLst>
              <a:ext uri="{FF2B5EF4-FFF2-40B4-BE49-F238E27FC236}">
                <a16:creationId xmlns:a16="http://schemas.microsoft.com/office/drawing/2014/main" id="{4726E336-7684-5547-B456-532162583D35}"/>
              </a:ext>
            </a:extLst>
          </p:cNvPr>
          <p:cNvSpPr>
            <a:spLocks noGrp="1"/>
          </p:cNvSpPr>
          <p:nvPr>
            <p:ph type="dt" sz="half" idx="10"/>
          </p:nvPr>
        </p:nvSpPr>
        <p:spPr/>
        <p:txBody>
          <a:bodyPr/>
          <a:lstStyle/>
          <a:p>
            <a:fld id="{AA71FCB9-A74D-2D4E-BE8B-6EB55E0744B8}" type="datetime1">
              <a:rPr lang="en-AU" smtClean="0"/>
              <a:t>16/8/21</a:t>
            </a:fld>
            <a:endParaRPr lang="en-US" dirty="0"/>
          </a:p>
        </p:txBody>
      </p:sp>
      <p:sp>
        <p:nvSpPr>
          <p:cNvPr id="5" name="Slide Number Placeholder 4">
            <a:extLst>
              <a:ext uri="{FF2B5EF4-FFF2-40B4-BE49-F238E27FC236}">
                <a16:creationId xmlns:a16="http://schemas.microsoft.com/office/drawing/2014/main" id="{7C759156-FDF9-9545-A139-D4002BBDCB28}"/>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054654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568"/>
            <a:ext cx="10515600" cy="1325563"/>
          </a:xfrm>
        </p:spPr>
        <p:txBody>
          <a:bodyPr>
            <a:normAutofit/>
          </a:bodyPr>
          <a:lstStyle/>
          <a:p>
            <a:r>
              <a:rPr lang="en-US" sz="3600" dirty="0"/>
              <a:t>Sand Production Prediction, Sand Management Strategy and Sand control Selection</a:t>
            </a:r>
          </a:p>
        </p:txBody>
      </p:sp>
      <p:sp>
        <p:nvSpPr>
          <p:cNvPr id="3" name="Content Placeholder 2"/>
          <p:cNvSpPr>
            <a:spLocks noGrp="1"/>
          </p:cNvSpPr>
          <p:nvPr>
            <p:ph idx="1"/>
          </p:nvPr>
        </p:nvSpPr>
        <p:spPr>
          <a:xfrm>
            <a:off x="838200" y="1630983"/>
            <a:ext cx="10515600" cy="4725367"/>
          </a:xfrm>
        </p:spPr>
        <p:txBody>
          <a:bodyPr>
            <a:normAutofit fontScale="92500" lnSpcReduction="10000"/>
          </a:bodyPr>
          <a:lstStyle/>
          <a:p>
            <a:pPr lvl="0"/>
            <a:r>
              <a:rPr lang="en-US" dirty="0"/>
              <a:t>Integration of Geomechanical and Reservoir Properties</a:t>
            </a:r>
          </a:p>
          <a:p>
            <a:pPr lvl="1">
              <a:buFont typeface="Wingdings" pitchFamily="2" charset="2"/>
              <a:buChar char="§"/>
            </a:pPr>
            <a:r>
              <a:rPr lang="en-US" sz="2000" dirty="0"/>
              <a:t>Apply the well defined calibrated geomechanical model for reservoir zones</a:t>
            </a:r>
          </a:p>
          <a:p>
            <a:pPr lvl="1">
              <a:buFont typeface="Wingdings" pitchFamily="2" charset="2"/>
              <a:buChar char="§"/>
            </a:pPr>
            <a:r>
              <a:rPr lang="en-US" sz="2000" dirty="0"/>
              <a:t>Conduct analytical or numerical sand production prediction modelling for reservoir rocks</a:t>
            </a:r>
          </a:p>
          <a:p>
            <a:pPr lvl="1">
              <a:buFont typeface="Wingdings" pitchFamily="2" charset="2"/>
              <a:buChar char="§"/>
            </a:pPr>
            <a:r>
              <a:rPr lang="en-US" sz="2000" dirty="0"/>
              <a:t>Provide predictive long-term sanding risk assessment according to planned reservoir depletion and drawdown (Production forecast)</a:t>
            </a:r>
          </a:p>
          <a:p>
            <a:pPr lvl="1">
              <a:buFont typeface="Wingdings" pitchFamily="2" charset="2"/>
              <a:buChar char="§"/>
            </a:pPr>
            <a:r>
              <a:rPr lang="en-US" sz="2000" dirty="0"/>
              <a:t>Asses the sanding risks for perforated or barefoot open hole completions</a:t>
            </a:r>
          </a:p>
          <a:p>
            <a:pPr lvl="1">
              <a:buFont typeface="Wingdings" pitchFamily="2" charset="2"/>
              <a:buChar char="§"/>
            </a:pPr>
            <a:r>
              <a:rPr lang="en-US" sz="2000" dirty="0"/>
              <a:t>Provide optimum perforation strategy (random, oriented or selective) to minimize or manage the sand production over the life of reservoir</a:t>
            </a:r>
          </a:p>
          <a:p>
            <a:pPr lvl="1">
              <a:buFont typeface="Wingdings" pitchFamily="2" charset="2"/>
              <a:buChar char="§"/>
            </a:pPr>
            <a:r>
              <a:rPr lang="en-US" sz="2000" dirty="0"/>
              <a:t>Conduct independent high-level sand management and sand control selection reviews</a:t>
            </a:r>
          </a:p>
          <a:p>
            <a:pPr lvl="1">
              <a:buFont typeface="Wingdings" pitchFamily="2" charset="2"/>
              <a:buChar char="§"/>
            </a:pPr>
            <a:endParaRPr lang="en-US" sz="2000" dirty="0"/>
          </a:p>
          <a:p>
            <a:pPr lvl="0"/>
            <a:r>
              <a:rPr lang="en-US" dirty="0"/>
              <a:t>Production Technology</a:t>
            </a:r>
          </a:p>
          <a:p>
            <a:pPr lvl="1">
              <a:buFont typeface="Wingdings" pitchFamily="2" charset="2"/>
              <a:buChar char="§"/>
            </a:pPr>
            <a:r>
              <a:rPr lang="en-US" sz="2000" dirty="0"/>
              <a:t>Well inflow performance simulation to model reservoir fluid lifting capacity of produced sand and solids particles from downhole to surface. Estimate sand production rate over reservoir life.</a:t>
            </a:r>
          </a:p>
          <a:p>
            <a:pPr lvl="1">
              <a:buFont typeface="Wingdings" pitchFamily="2" charset="2"/>
              <a:buChar char="§"/>
            </a:pPr>
            <a:r>
              <a:rPr lang="en-US" sz="2000" dirty="0"/>
              <a:t>Nodal analysis to model well inflow performance and production forecasts for different downhole sand control equipment (gravel pack, slotted liners, wire-wrap sand screens, frac and pack etc.)</a:t>
            </a:r>
          </a:p>
          <a:p>
            <a:pPr lvl="1"/>
            <a:endParaRPr lang="en-US" sz="2000" dirty="0"/>
          </a:p>
        </p:txBody>
      </p:sp>
      <p:sp>
        <p:nvSpPr>
          <p:cNvPr id="4" name="Date Placeholder 3">
            <a:extLst>
              <a:ext uri="{FF2B5EF4-FFF2-40B4-BE49-F238E27FC236}">
                <a16:creationId xmlns:a16="http://schemas.microsoft.com/office/drawing/2014/main" id="{1B4FEB90-C503-FD49-8334-2660581D4FCC}"/>
              </a:ext>
            </a:extLst>
          </p:cNvPr>
          <p:cNvSpPr>
            <a:spLocks noGrp="1"/>
          </p:cNvSpPr>
          <p:nvPr>
            <p:ph type="dt" sz="half" idx="10"/>
          </p:nvPr>
        </p:nvSpPr>
        <p:spPr/>
        <p:txBody>
          <a:bodyPr/>
          <a:lstStyle/>
          <a:p>
            <a:fld id="{06999E51-D99F-F649-8312-FBA56DBD223D}" type="datetime1">
              <a:rPr lang="en-AU" smtClean="0"/>
              <a:t>16/8/21</a:t>
            </a:fld>
            <a:endParaRPr lang="en-US" dirty="0"/>
          </a:p>
        </p:txBody>
      </p:sp>
      <p:sp>
        <p:nvSpPr>
          <p:cNvPr id="5" name="Slide Number Placeholder 4">
            <a:extLst>
              <a:ext uri="{FF2B5EF4-FFF2-40B4-BE49-F238E27FC236}">
                <a16:creationId xmlns:a16="http://schemas.microsoft.com/office/drawing/2014/main" id="{C8F551A6-F557-2C45-B9A1-7A2FC5285153}"/>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061614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568"/>
            <a:ext cx="10515600" cy="1325563"/>
          </a:xfrm>
        </p:spPr>
        <p:txBody>
          <a:bodyPr>
            <a:normAutofit/>
          </a:bodyPr>
          <a:lstStyle/>
          <a:p>
            <a:r>
              <a:rPr lang="en-US" sz="3600" dirty="0"/>
              <a:t>Unconventional Reservoirs (Tight Sands, Shale Gas, Coal Bed Methane)</a:t>
            </a:r>
          </a:p>
        </p:txBody>
      </p:sp>
      <p:sp>
        <p:nvSpPr>
          <p:cNvPr id="3" name="Content Placeholder 2"/>
          <p:cNvSpPr>
            <a:spLocks noGrp="1"/>
          </p:cNvSpPr>
          <p:nvPr>
            <p:ph idx="1"/>
          </p:nvPr>
        </p:nvSpPr>
        <p:spPr>
          <a:xfrm>
            <a:off x="838200" y="1630983"/>
            <a:ext cx="10515600" cy="4565101"/>
          </a:xfrm>
        </p:spPr>
        <p:txBody>
          <a:bodyPr>
            <a:normAutofit/>
          </a:bodyPr>
          <a:lstStyle/>
          <a:p>
            <a:r>
              <a:rPr lang="en-US" dirty="0"/>
              <a:t>Hydraulic Fracturing Design Optimization</a:t>
            </a:r>
            <a:endParaRPr lang="en-US" sz="2000" dirty="0"/>
          </a:p>
          <a:p>
            <a:pPr lvl="1">
              <a:buFont typeface="Wingdings" pitchFamily="2" charset="2"/>
              <a:buChar char="§"/>
            </a:pPr>
            <a:r>
              <a:rPr lang="en-US" sz="2000" dirty="0"/>
              <a:t>Integration of Geomechanical and Reservoir Properties</a:t>
            </a:r>
          </a:p>
          <a:p>
            <a:pPr lvl="1">
              <a:buFont typeface="Wingdings" pitchFamily="2" charset="2"/>
              <a:buChar char="§"/>
            </a:pPr>
            <a:r>
              <a:rPr lang="en-US" sz="2000" dirty="0"/>
              <a:t>Stress Contrast analysis to provide </a:t>
            </a:r>
            <a:r>
              <a:rPr lang="en-US" sz="2000" dirty="0" err="1"/>
              <a:t>fraccability</a:t>
            </a:r>
            <a:r>
              <a:rPr lang="en-US" sz="2000" dirty="0"/>
              <a:t> index for optimum stimulation interval selection (perforation interval optimization for hydraulic fracturing)</a:t>
            </a:r>
          </a:p>
          <a:p>
            <a:pPr lvl="1">
              <a:buFont typeface="Wingdings" pitchFamily="2" charset="2"/>
              <a:buChar char="§"/>
            </a:pPr>
            <a:r>
              <a:rPr lang="en-US" sz="2000" dirty="0"/>
              <a:t>Conduct hydraulic fracturing optimization study including stimulation treatment design for tight reservoirs including shale gas and tight oil sands.</a:t>
            </a:r>
          </a:p>
          <a:p>
            <a:pPr lvl="0">
              <a:buFont typeface="Wingdings" pitchFamily="2" charset="2"/>
              <a:buChar char="§"/>
            </a:pPr>
            <a:r>
              <a:rPr lang="en-US" dirty="0"/>
              <a:t>Production Modeling and Reservoir Simulation</a:t>
            </a:r>
          </a:p>
          <a:p>
            <a:pPr lvl="1"/>
            <a:r>
              <a:rPr lang="en-US" sz="2000" dirty="0"/>
              <a:t>Conduct reservoir simulation and production modelling to optimize fracture geometry parameters: fracture length, width and height</a:t>
            </a:r>
          </a:p>
          <a:p>
            <a:pPr lvl="1"/>
            <a:r>
              <a:rPr lang="en-US" sz="2000" dirty="0"/>
              <a:t>Basic and advance dynamic reservoir simulation to predict post fracturing reservoir performance and well productivity index (PI)</a:t>
            </a:r>
          </a:p>
          <a:p>
            <a:pPr lvl="1"/>
            <a:r>
              <a:rPr lang="en-US" sz="2000" dirty="0"/>
              <a:t>Conduct post fracturing diagnostic analysis to verify or re-calibrate the fracturing model to use for future fracturing operations</a:t>
            </a:r>
          </a:p>
        </p:txBody>
      </p:sp>
      <p:sp>
        <p:nvSpPr>
          <p:cNvPr id="4" name="Date Placeholder 3">
            <a:extLst>
              <a:ext uri="{FF2B5EF4-FFF2-40B4-BE49-F238E27FC236}">
                <a16:creationId xmlns:a16="http://schemas.microsoft.com/office/drawing/2014/main" id="{ED291AEF-F9E4-AF4C-8FAE-9BA6871B2283}"/>
              </a:ext>
            </a:extLst>
          </p:cNvPr>
          <p:cNvSpPr>
            <a:spLocks noGrp="1"/>
          </p:cNvSpPr>
          <p:nvPr>
            <p:ph type="dt" sz="half" idx="10"/>
          </p:nvPr>
        </p:nvSpPr>
        <p:spPr/>
        <p:txBody>
          <a:bodyPr/>
          <a:lstStyle/>
          <a:p>
            <a:fld id="{5516BDD9-1C27-8840-AEEE-16963CEE0336}" type="datetime1">
              <a:rPr lang="en-AU" smtClean="0"/>
              <a:t>17/8/21</a:t>
            </a:fld>
            <a:endParaRPr lang="en-US" dirty="0"/>
          </a:p>
        </p:txBody>
      </p:sp>
      <p:sp>
        <p:nvSpPr>
          <p:cNvPr id="5" name="Slide Number Placeholder 4">
            <a:extLst>
              <a:ext uri="{FF2B5EF4-FFF2-40B4-BE49-F238E27FC236}">
                <a16:creationId xmlns:a16="http://schemas.microsoft.com/office/drawing/2014/main" id="{F41699DA-8BE7-8A43-817B-6E7C89D55FBD}"/>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847590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450"/>
            <a:ext cx="10515600" cy="1325563"/>
          </a:xfrm>
        </p:spPr>
        <p:txBody>
          <a:bodyPr>
            <a:normAutofit/>
          </a:bodyPr>
          <a:lstStyle/>
          <a:p>
            <a:r>
              <a:rPr lang="en-GB" dirty="0"/>
              <a:t>Geoscience Services – Wireline &amp; LWD</a:t>
            </a:r>
            <a:endParaRPr lang="en-US" dirty="0"/>
          </a:p>
        </p:txBody>
      </p:sp>
      <p:sp>
        <p:nvSpPr>
          <p:cNvPr id="3" name="Content Placeholder 2"/>
          <p:cNvSpPr>
            <a:spLocks noGrp="1"/>
          </p:cNvSpPr>
          <p:nvPr>
            <p:ph idx="1"/>
          </p:nvPr>
        </p:nvSpPr>
        <p:spPr>
          <a:xfrm>
            <a:off x="838200" y="1438013"/>
            <a:ext cx="10515600" cy="4351338"/>
          </a:xfrm>
        </p:spPr>
        <p:txBody>
          <a:bodyPr>
            <a:normAutofit/>
          </a:bodyPr>
          <a:lstStyle/>
          <a:p>
            <a:pPr lvl="0"/>
            <a:r>
              <a:rPr lang="en-GB" sz="2400" dirty="0"/>
              <a:t>Provide high-level recommendations for exploration and appraisal data acquisition campaigns</a:t>
            </a:r>
          </a:p>
          <a:p>
            <a:pPr lvl="0"/>
            <a:r>
              <a:rPr lang="en-GB" sz="2400" dirty="0"/>
              <a:t>Pre-job planning: logging program design, optimising tool string configurations, contingency plans – achieve data acquisition objectives whilst minimising costs and reducing risks</a:t>
            </a:r>
            <a:endParaRPr lang="en-US" sz="2400" dirty="0"/>
          </a:p>
          <a:p>
            <a:pPr lvl="0"/>
            <a:r>
              <a:rPr lang="en-GB" sz="2400" dirty="0"/>
              <a:t>Real-time data QC and interpretation – ensure data is valid and to allow for real-time logging decisions</a:t>
            </a:r>
            <a:endParaRPr lang="en-US" sz="2400" dirty="0"/>
          </a:p>
          <a:p>
            <a:pPr lvl="0"/>
            <a:r>
              <a:rPr lang="en-GB" sz="2400" dirty="0"/>
              <a:t>In-depth post-job interpretation and reporting</a:t>
            </a:r>
            <a:endParaRPr lang="en-US" sz="2400" dirty="0"/>
          </a:p>
          <a:p>
            <a:pPr lvl="0"/>
            <a:r>
              <a:rPr lang="en-GB" sz="2400" dirty="0"/>
              <a:t>Comparison of services between Oilfield Service Companies – evaluation of contract proposals and pricing strategies </a:t>
            </a:r>
            <a:endParaRPr lang="en-US" sz="2400" dirty="0"/>
          </a:p>
        </p:txBody>
      </p:sp>
      <p:sp>
        <p:nvSpPr>
          <p:cNvPr id="4" name="Date Placeholder 3">
            <a:extLst>
              <a:ext uri="{FF2B5EF4-FFF2-40B4-BE49-F238E27FC236}">
                <a16:creationId xmlns:a16="http://schemas.microsoft.com/office/drawing/2014/main" id="{13F01F03-11BE-1C4E-A28D-9606486C7799}"/>
              </a:ext>
            </a:extLst>
          </p:cNvPr>
          <p:cNvSpPr>
            <a:spLocks noGrp="1"/>
          </p:cNvSpPr>
          <p:nvPr>
            <p:ph type="dt" sz="half" idx="10"/>
          </p:nvPr>
        </p:nvSpPr>
        <p:spPr/>
        <p:txBody>
          <a:bodyPr/>
          <a:lstStyle/>
          <a:p>
            <a:fld id="{F1AA289F-994D-4E4B-8445-4418A1E10844}" type="datetime1">
              <a:rPr lang="en-AU" smtClean="0"/>
              <a:t>16/8/21</a:t>
            </a:fld>
            <a:endParaRPr lang="en-US" dirty="0"/>
          </a:p>
        </p:txBody>
      </p:sp>
      <p:sp>
        <p:nvSpPr>
          <p:cNvPr id="5" name="Slide Number Placeholder 4">
            <a:extLst>
              <a:ext uri="{FF2B5EF4-FFF2-40B4-BE49-F238E27FC236}">
                <a16:creationId xmlns:a16="http://schemas.microsoft.com/office/drawing/2014/main" id="{54E5CC27-F4D6-E149-9102-BD9A9579B2B4}"/>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563745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8EB3D-6C3A-4348-B64C-F3E2E5B94FD0}"/>
              </a:ext>
            </a:extLst>
          </p:cNvPr>
          <p:cNvSpPr>
            <a:spLocks noGrp="1"/>
          </p:cNvSpPr>
          <p:nvPr>
            <p:ph type="title"/>
          </p:nvPr>
        </p:nvSpPr>
        <p:spPr>
          <a:xfrm>
            <a:off x="838200" y="255941"/>
            <a:ext cx="10515600" cy="1325563"/>
          </a:xfrm>
        </p:spPr>
        <p:txBody>
          <a:bodyPr/>
          <a:lstStyle/>
          <a:p>
            <a:r>
              <a:rPr lang="en-US" dirty="0"/>
              <a:t>Recent Projects – Asia Pacific</a:t>
            </a:r>
          </a:p>
        </p:txBody>
      </p:sp>
      <p:sp>
        <p:nvSpPr>
          <p:cNvPr id="4" name="Date Placeholder 3">
            <a:extLst>
              <a:ext uri="{FF2B5EF4-FFF2-40B4-BE49-F238E27FC236}">
                <a16:creationId xmlns:a16="http://schemas.microsoft.com/office/drawing/2014/main" id="{20232A19-2610-D640-B395-B8974B38451E}"/>
              </a:ext>
            </a:extLst>
          </p:cNvPr>
          <p:cNvSpPr>
            <a:spLocks noGrp="1"/>
          </p:cNvSpPr>
          <p:nvPr>
            <p:ph type="dt" sz="half" idx="10"/>
          </p:nvPr>
        </p:nvSpPr>
        <p:spPr/>
        <p:txBody>
          <a:bodyPr/>
          <a:lstStyle/>
          <a:p>
            <a:fld id="{32555022-3E33-2144-A1B1-27AB91611062}" type="datetime1">
              <a:rPr lang="en-AU" smtClean="0"/>
              <a:t>16/8/21</a:t>
            </a:fld>
            <a:endParaRPr lang="en-US" dirty="0"/>
          </a:p>
        </p:txBody>
      </p:sp>
      <p:sp>
        <p:nvSpPr>
          <p:cNvPr id="5" name="Slide Number Placeholder 4">
            <a:extLst>
              <a:ext uri="{FF2B5EF4-FFF2-40B4-BE49-F238E27FC236}">
                <a16:creationId xmlns:a16="http://schemas.microsoft.com/office/drawing/2014/main" id="{995E4DAF-8556-8E42-A00A-6CD1DA845CD7}"/>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
        <p:nvSpPr>
          <p:cNvPr id="6" name="Rectangle 5">
            <a:extLst>
              <a:ext uri="{FF2B5EF4-FFF2-40B4-BE49-F238E27FC236}">
                <a16:creationId xmlns:a16="http://schemas.microsoft.com/office/drawing/2014/main" id="{23985278-2CF0-084F-B38D-7BBD2C93F154}"/>
              </a:ext>
            </a:extLst>
          </p:cNvPr>
          <p:cNvSpPr/>
          <p:nvPr/>
        </p:nvSpPr>
        <p:spPr>
          <a:xfrm>
            <a:off x="968992" y="1405719"/>
            <a:ext cx="10822674" cy="4625690"/>
          </a:xfrm>
          <a:prstGeom prst="rect">
            <a:avLst/>
          </a:prstGeom>
        </p:spPr>
        <p:txBody>
          <a:bodyPr wrap="square">
            <a:spAutoFit/>
          </a:bodyPr>
          <a:lstStyle/>
          <a:p>
            <a:pPr algn="just"/>
            <a:r>
              <a:rPr lang="en-US" dirty="0">
                <a:latin typeface="Calibri" panose="020F0502020204030204" pitchFamily="34" charset="0"/>
                <a:ea typeface="MS Mincho" panose="02020609040205080304" pitchFamily="49" charset="-128"/>
                <a:cs typeface="Arial" panose="020B0604020202020204" pitchFamily="34" charset="0"/>
              </a:rPr>
              <a:t>AWT has conducted several Petroleum Engineering and Geomechanics related studies in Asia Pacific and Middle East regions. Such studies have been conducted for onshore and offshore fields in several exploration and production blocks of oil and gas production. Below is a list of selected studies that AWT has recently </a:t>
            </a:r>
            <a:r>
              <a:rPr lang="en-US" dirty="0" err="1">
                <a:latin typeface="Calibri" panose="020F0502020204030204" pitchFamily="34" charset="0"/>
                <a:ea typeface="MS Mincho" panose="02020609040205080304" pitchFamily="49" charset="-128"/>
                <a:cs typeface="Arial" panose="020B0604020202020204" pitchFamily="34" charset="0"/>
              </a:rPr>
              <a:t>comlpeted</a:t>
            </a:r>
            <a:r>
              <a:rPr lang="en-US" dirty="0">
                <a:latin typeface="Calibri" panose="020F0502020204030204" pitchFamily="34" charset="0"/>
                <a:ea typeface="MS Mincho" panose="02020609040205080304" pitchFamily="49" charset="-128"/>
                <a:cs typeface="Arial" panose="020B0604020202020204" pitchFamily="34" charset="0"/>
              </a:rPr>
              <a:t>  successfully in South East Asia (2017 - 2020):</a:t>
            </a:r>
            <a:endParaRPr lang="en-AU" dirty="0">
              <a:latin typeface="Cambria" panose="02040503050406030204" pitchFamily="18" charset="0"/>
              <a:ea typeface="MS Mincho" panose="02020609040205080304" pitchFamily="49" charset="-128"/>
              <a:cs typeface="Arial" panose="020B0604020202020204" pitchFamily="34" charset="0"/>
            </a:endParaRPr>
          </a:p>
          <a:p>
            <a:pPr algn="just"/>
            <a:r>
              <a:rPr lang="en-US" dirty="0">
                <a:latin typeface="Calibri" panose="020F0502020204030204" pitchFamily="34" charset="0"/>
                <a:ea typeface="MS Mincho" panose="02020609040205080304" pitchFamily="49" charset="-128"/>
                <a:cs typeface="Arial" panose="020B0604020202020204" pitchFamily="34" charset="0"/>
              </a:rPr>
              <a:t> </a:t>
            </a:r>
            <a:endParaRPr lang="en-AU" dirty="0">
              <a:latin typeface="Cambria" panose="02040503050406030204" pitchFamily="18" charset="0"/>
              <a:ea typeface="MS Mincho" panose="02020609040205080304" pitchFamily="49" charset="-128"/>
              <a:cs typeface="Arial" panose="020B0604020202020204" pitchFamily="34" charset="0"/>
            </a:endParaRPr>
          </a:p>
          <a:p>
            <a:pPr marL="342900" lvl="0" indent="-342900" algn="just">
              <a:lnSpc>
                <a:spcPct val="107000"/>
              </a:lnSpc>
              <a:buFont typeface="+mj-lt"/>
              <a:buAutoNum type="arabicPeriod"/>
            </a:pPr>
            <a:r>
              <a:rPr lang="en-AU" sz="1600" i="1" dirty="0">
                <a:latin typeface="Calibri" panose="020F0502020204030204" pitchFamily="34" charset="0"/>
                <a:ea typeface="MS Mincho" panose="02020609040205080304" pitchFamily="49" charset="-128"/>
                <a:cs typeface="Arial" panose="020B0604020202020204" pitchFamily="34" charset="0"/>
              </a:rPr>
              <a:t>Rock mechanics testing QC and analysis, 1D Geomechanical modelling and sand production prediction for multi-layered unconsolidated sandstone reservoirs - Offshore Vietnam. International Oil Company. Completed June 2020</a:t>
            </a:r>
            <a:endParaRPr lang="en-AU" sz="1600" i="1" dirty="0">
              <a:latin typeface="Cambria" panose="02040503050406030204" pitchFamily="18" charset="0"/>
              <a:ea typeface="MS Mincho" panose="02020609040205080304" pitchFamily="49" charset="-128"/>
              <a:cs typeface="Arial" panose="020B0604020202020204" pitchFamily="34" charset="0"/>
            </a:endParaRPr>
          </a:p>
          <a:p>
            <a:pPr marL="342900" lvl="0" indent="-342900" algn="just">
              <a:lnSpc>
                <a:spcPct val="107000"/>
              </a:lnSpc>
              <a:buFont typeface="+mj-lt"/>
              <a:buAutoNum type="arabicPeriod"/>
            </a:pPr>
            <a:r>
              <a:rPr lang="en-AU" sz="1600" i="1" dirty="0">
                <a:latin typeface="Calibri" panose="020F0502020204030204" pitchFamily="34" charset="0"/>
                <a:ea typeface="MS Mincho" panose="02020609040205080304" pitchFamily="49" charset="-128"/>
                <a:cs typeface="Arial" panose="020B0604020202020204" pitchFamily="34" charset="0"/>
              </a:rPr>
              <a:t>1D and 3D Geomechanics modelling, Pore pressure and fracture gradient prediction, wellbore stability analysis and hydraulic fracturing treatment optimisation for tight sands stimulation – Offshore South Korea. National operating company. 2019</a:t>
            </a:r>
            <a:endParaRPr lang="en-AU" sz="1600" i="1" dirty="0">
              <a:latin typeface="Cambria" panose="02040503050406030204" pitchFamily="18" charset="0"/>
              <a:ea typeface="MS Mincho" panose="02020609040205080304" pitchFamily="49" charset="-128"/>
              <a:cs typeface="Arial" panose="020B0604020202020204" pitchFamily="34" charset="0"/>
            </a:endParaRPr>
          </a:p>
          <a:p>
            <a:pPr marL="342900" lvl="0" indent="-342900" algn="just">
              <a:lnSpc>
                <a:spcPct val="107000"/>
              </a:lnSpc>
              <a:buFont typeface="+mj-lt"/>
              <a:buAutoNum type="arabicPeriod"/>
            </a:pPr>
            <a:r>
              <a:rPr lang="en-AU" sz="1600" i="1" dirty="0">
                <a:latin typeface="Calibri" panose="020F0502020204030204" pitchFamily="34" charset="0"/>
                <a:ea typeface="MS Mincho" panose="02020609040205080304" pitchFamily="49" charset="-128"/>
                <a:cs typeface="Arial" panose="020B0604020202020204" pitchFamily="34" charset="0"/>
              </a:rPr>
              <a:t>3D Geomechanics modelling coupled with dynamic reservoir simulation and sand production prediction for a mature field - Offshore Sabah Malaysia. International Operating Company. 2018</a:t>
            </a:r>
            <a:endParaRPr lang="en-AU" sz="1600" i="1" dirty="0">
              <a:latin typeface="Cambria" panose="02040503050406030204" pitchFamily="18" charset="0"/>
              <a:ea typeface="MS Mincho" panose="02020609040205080304" pitchFamily="49" charset="-128"/>
              <a:cs typeface="Arial" panose="020B0604020202020204" pitchFamily="34" charset="0"/>
            </a:endParaRPr>
          </a:p>
          <a:p>
            <a:pPr marL="342900" lvl="0" indent="-342900" algn="just">
              <a:lnSpc>
                <a:spcPct val="107000"/>
              </a:lnSpc>
              <a:buFont typeface="+mj-lt"/>
              <a:buAutoNum type="arabicPeriod"/>
            </a:pPr>
            <a:r>
              <a:rPr lang="en-AU" sz="1600" i="1" dirty="0">
                <a:latin typeface="Calibri" panose="020F0502020204030204" pitchFamily="34" charset="0"/>
                <a:ea typeface="MS Mincho" panose="02020609040205080304" pitchFamily="49" charset="-128"/>
                <a:cs typeface="Arial" panose="020B0604020202020204" pitchFamily="34" charset="0"/>
              </a:rPr>
              <a:t>Geomechanics modelling and Solids production prediction for highly unconsolidated sandstone stacked reservoirs - Offshore Sarawak Malaysia. JV operators. 2017</a:t>
            </a:r>
            <a:endParaRPr lang="en-AU" sz="1600" i="1" dirty="0">
              <a:latin typeface="Cambria" panose="02040503050406030204" pitchFamily="18" charset="0"/>
              <a:ea typeface="MS Mincho" panose="02020609040205080304" pitchFamily="49" charset="-128"/>
              <a:cs typeface="Arial" panose="020B0604020202020204" pitchFamily="34" charset="0"/>
            </a:endParaRPr>
          </a:p>
          <a:p>
            <a:pPr marL="342900" lvl="0" indent="-342900" algn="just">
              <a:lnSpc>
                <a:spcPct val="107000"/>
              </a:lnSpc>
              <a:buFont typeface="+mj-lt"/>
              <a:buAutoNum type="arabicPeriod"/>
            </a:pPr>
            <a:r>
              <a:rPr lang="en-AU" sz="1600" i="1" dirty="0">
                <a:latin typeface="Calibri" panose="020F0502020204030204" pitchFamily="34" charset="0"/>
                <a:ea typeface="MS Mincho" panose="02020609040205080304" pitchFamily="49" charset="-128"/>
                <a:cs typeface="Arial" panose="020B0604020202020204" pitchFamily="34" charset="0"/>
              </a:rPr>
              <a:t>Solids production prediction and sand control completion selection design for a deep-water field with primary Oligocene sandstone target in exploration field – Offshore Vietnam. JV Operator. 2016-17</a:t>
            </a:r>
            <a:endParaRPr lang="en-AU" sz="1600" i="1" dirty="0">
              <a:latin typeface="Cambria" panose="02040503050406030204" pitchFamily="18" charset="0"/>
              <a:ea typeface="MS Mincho" panose="02020609040205080304" pitchFamily="49" charset="-128"/>
              <a:cs typeface="Arial" panose="020B0604020202020204" pitchFamily="34" charset="0"/>
            </a:endParaRPr>
          </a:p>
          <a:p>
            <a:pPr marL="342900" lvl="0" indent="-342900" algn="just">
              <a:lnSpc>
                <a:spcPct val="107000"/>
              </a:lnSpc>
              <a:spcAft>
                <a:spcPts val="800"/>
              </a:spcAft>
              <a:buFont typeface="+mj-lt"/>
              <a:buAutoNum type="arabicPeriod"/>
            </a:pPr>
            <a:r>
              <a:rPr lang="en-AU" sz="1600" i="1" dirty="0">
                <a:latin typeface="Calibri" panose="020F0502020204030204" pitchFamily="34" charset="0"/>
                <a:ea typeface="MS Mincho" panose="02020609040205080304" pitchFamily="49" charset="-128"/>
                <a:cs typeface="Arial" panose="020B0604020202020204" pitchFamily="34" charset="0"/>
              </a:rPr>
              <a:t>3D Geomechanics modelling and sanding potential risk assessment for methane hydrates – A research and development study with Australian Research Centre. Offshore Australia. 2017</a:t>
            </a:r>
            <a:endParaRPr lang="en-AU" sz="1600" i="1" dirty="0">
              <a:latin typeface="Cambria" panose="02040503050406030204" pitchFamily="18" charset="0"/>
              <a:ea typeface="MS Mincho" panose="02020609040205080304" pitchFamily="49" charset="-128"/>
              <a:cs typeface="Arial" panose="020B0604020202020204" pitchFamily="34" charset="0"/>
            </a:endParaRPr>
          </a:p>
        </p:txBody>
      </p:sp>
    </p:spTree>
    <p:extLst>
      <p:ext uri="{BB962C8B-B14F-4D97-AF65-F5344CB8AC3E}">
        <p14:creationId xmlns:p14="http://schemas.microsoft.com/office/powerpoint/2010/main" val="2965252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555" y="3162685"/>
            <a:ext cx="11125200" cy="901815"/>
          </a:xfrm>
        </p:spPr>
        <p:txBody>
          <a:bodyPr>
            <a:normAutofit fontScale="90000"/>
          </a:bodyPr>
          <a:lstStyle/>
          <a:p>
            <a:pPr algn="ctr"/>
            <a:r>
              <a:rPr lang="en-US" dirty="0"/>
              <a:t>THANK YOU </a:t>
            </a:r>
            <a:br>
              <a:rPr lang="en-US" dirty="0"/>
            </a:br>
            <a:r>
              <a:rPr lang="en-US" dirty="0"/>
              <a:t>Q&amp;A</a:t>
            </a:r>
          </a:p>
        </p:txBody>
      </p:sp>
    </p:spTree>
    <p:extLst>
      <p:ext uri="{BB962C8B-B14F-4D97-AF65-F5344CB8AC3E}">
        <p14:creationId xmlns:p14="http://schemas.microsoft.com/office/powerpoint/2010/main" val="33806832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2164</TotalTime>
  <Words>872</Words>
  <Application>Microsoft Macintosh PowerPoint</Application>
  <PresentationFormat>Widescreen</PresentationFormat>
  <Paragraphs>75</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Cambria</vt:lpstr>
      <vt:lpstr>Wingdings</vt:lpstr>
      <vt:lpstr>Office Theme</vt:lpstr>
      <vt:lpstr>AWT Consulting Services</vt:lpstr>
      <vt:lpstr>Consulting Services</vt:lpstr>
      <vt:lpstr>Geomechanics Studies</vt:lpstr>
      <vt:lpstr>Sand Production Prediction, Sand Management Strategy and Sand control Selection</vt:lpstr>
      <vt:lpstr>Unconventional Reservoirs (Tight Sands, Shale Gas, Coal Bed Methane)</vt:lpstr>
      <vt:lpstr>Geoscience Services – Wireline &amp; LWD</vt:lpstr>
      <vt:lpstr>Recent Projects – Asia Pacific</vt:lpstr>
      <vt:lpstr>THANK YOU  Q&amp;A</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AWT Consulting Services</dc:title>
  <dc:subject>AWT Consulting Services</dc:subject>
  <dc:creator>AWT</dc:creator>
  <cp:keywords/>
  <dc:description/>
  <cp:lastModifiedBy>AWT</cp:lastModifiedBy>
  <cp:revision>85</cp:revision>
  <dcterms:created xsi:type="dcterms:W3CDTF">2019-06-18T09:44:31Z</dcterms:created>
  <dcterms:modified xsi:type="dcterms:W3CDTF">2021-08-17T00:18:07Z</dcterms:modified>
  <cp:category/>
</cp:coreProperties>
</file>